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94" r:id="rId3"/>
    <p:sldId id="266" r:id="rId4"/>
    <p:sldId id="258" r:id="rId5"/>
    <p:sldId id="269" r:id="rId6"/>
    <p:sldId id="305" r:id="rId7"/>
    <p:sldId id="282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35" r:id="rId16"/>
    <p:sldId id="277" r:id="rId17"/>
    <p:sldId id="329" r:id="rId18"/>
    <p:sldId id="330" r:id="rId19"/>
    <p:sldId id="306" r:id="rId20"/>
    <p:sldId id="320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아리따-돋움4.0(OTF)-Bold" panose="02020603020101020101" pitchFamily="18" charset="-127"/>
      <p:regular r:id="rId26"/>
    </p:embeddedFont>
    <p:embeddedFont>
      <p:font typeface="아리따-돋움4.0(OTF)-Light" panose="02020603020101020101" pitchFamily="18" charset="-127"/>
      <p:regular r:id="rId27"/>
    </p:embeddedFont>
    <p:embeddedFont>
      <p:font typeface="아리따-돋움4.0(OTF)-Medium" panose="02020603020101020101" pitchFamily="18" charset="-127"/>
      <p:regular r:id="rId28"/>
    </p:embeddedFont>
    <p:embeddedFont>
      <p:font typeface="아리따-돋움4.0(OTF)-SemiBold" panose="02020603020101020101" pitchFamily="18" charset="-127"/>
      <p:regular r:id="rId29"/>
    </p:embeddedFont>
    <p:embeddedFont>
      <p:font typeface="아리따-돋움4.0(OTF)-Thin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BFDA"/>
    <a:srgbClr val="DA92B8"/>
    <a:srgbClr val="C8CAC9"/>
    <a:srgbClr val="AED7E8"/>
    <a:srgbClr val="A0D1E4"/>
    <a:srgbClr val="F8BAA1"/>
    <a:srgbClr val="EA5D8A"/>
    <a:srgbClr val="EE8D95"/>
    <a:srgbClr val="F7D0D4"/>
    <a:srgbClr val="FEE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8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2020-12-06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-m_H9VltR2Q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45438" y="1561121"/>
            <a:ext cx="5842153" cy="1278441"/>
            <a:chOff x="330744" y="361950"/>
            <a:chExt cx="5842153" cy="1278441"/>
          </a:xfrm>
        </p:grpSpPr>
        <p:sp>
          <p:nvSpPr>
            <p:cNvPr id="7" name="TextBox 6"/>
            <p:cNvSpPr txBox="1"/>
            <p:nvPr/>
          </p:nvSpPr>
          <p:spPr>
            <a:xfrm>
              <a:off x="555654" y="440062"/>
              <a:ext cx="561724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축하해</a:t>
              </a:r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, </a:t>
              </a:r>
              <a:r>
                <a:rPr lang="ko-KR" altLang="en-US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모든지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561724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-300" dirty="0">
                  <a:solidFill>
                    <a:schemeClr val="accent1">
                      <a:alpha val="70000"/>
                    </a:schemeClr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축하해</a:t>
              </a:r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, </a:t>
              </a:r>
              <a:r>
                <a:rPr lang="ko-KR" altLang="en-US" sz="7200" b="1" spc="-300" dirty="0">
                  <a:solidFill>
                    <a:schemeClr val="accent1">
                      <a:alpha val="70000"/>
                    </a:schemeClr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모든지</a:t>
              </a:r>
              <a:endParaRPr lang="en-US" altLang="ko-KR" sz="7200" b="1" spc="-300" dirty="0">
                <a:solidFill>
                  <a:schemeClr val="accent1">
                    <a:alpha val="70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A6659C-D646-49A8-8610-8731330FA662}"/>
              </a:ext>
            </a:extLst>
          </p:cNvPr>
          <p:cNvCxnSpPr>
            <a:cxnSpLocks/>
          </p:cNvCxnSpPr>
          <p:nvPr/>
        </p:nvCxnSpPr>
        <p:spPr>
          <a:xfrm>
            <a:off x="1034113" y="3036888"/>
            <a:ext cx="748053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365106-B647-478B-AF22-C6911147BBD1}"/>
              </a:ext>
            </a:extLst>
          </p:cNvPr>
          <p:cNvSpPr txBox="1"/>
          <p:nvPr/>
        </p:nvSpPr>
        <p:spPr>
          <a:xfrm>
            <a:off x="1370062" y="3115000"/>
            <a:ext cx="1529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2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모바일프로그래밍</a:t>
            </a:r>
            <a:endParaRPr lang="en-US" altLang="ko-KR" sz="1600" spc="-150" dirty="0">
              <a:solidFill>
                <a:schemeClr val="tx2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r>
              <a:rPr lang="ko-KR" altLang="en-US" sz="1600" spc="-150" dirty="0">
                <a:solidFill>
                  <a:schemeClr val="tx2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기말 프로젝트</a:t>
            </a:r>
            <a:endParaRPr lang="en-US" altLang="ko-KR" sz="1600" spc="-150" dirty="0">
              <a:solidFill>
                <a:schemeClr val="tx2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r>
              <a:rPr lang="ko-KR" altLang="en-US" sz="1600" spc="-150" dirty="0">
                <a:solidFill>
                  <a:schemeClr val="tx2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결과 보고서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6F77C8-0F00-4698-8FD4-CC858931E0A9}"/>
              </a:ext>
            </a:extLst>
          </p:cNvPr>
          <p:cNvCxnSpPr/>
          <p:nvPr/>
        </p:nvCxnSpPr>
        <p:spPr>
          <a:xfrm>
            <a:off x="3322320" y="3036888"/>
            <a:ext cx="0" cy="10779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5DE94F-3F7E-4ED0-9638-073E3CA553F9}"/>
              </a:ext>
            </a:extLst>
          </p:cNvPr>
          <p:cNvSpPr txBox="1"/>
          <p:nvPr/>
        </p:nvSpPr>
        <p:spPr>
          <a:xfrm>
            <a:off x="3744993" y="3115000"/>
            <a:ext cx="1188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2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정보융합학부</a:t>
            </a:r>
            <a:endParaRPr lang="en-US" altLang="ko-KR" sz="1600" spc="-150" dirty="0">
              <a:solidFill>
                <a:schemeClr val="tx2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r>
              <a:rPr lang="en-US" altLang="ko-KR" sz="1600" spc="-150" dirty="0">
                <a:solidFill>
                  <a:schemeClr val="tx2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2019204037</a:t>
            </a:r>
          </a:p>
          <a:p>
            <a:r>
              <a:rPr lang="ko-KR" altLang="en-US" sz="1600" spc="-150" dirty="0">
                <a:solidFill>
                  <a:schemeClr val="tx2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오수빈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82C21A20-FBCD-4ADC-B2D6-FAD23269A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55" y="136981"/>
            <a:ext cx="6032777" cy="60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325799" y="48515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1779" y="653539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의사진행코드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5DEB0C-4D12-433D-B110-E33E14CC52D8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80FF2C0-CD2E-4D77-817E-8913073310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69B6F4-BA57-4743-AEA6-AB82CDFA69E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A4B21C-CF95-4305-9708-26B743112C2C}"/>
              </a:ext>
            </a:extLst>
          </p:cNvPr>
          <p:cNvSpPr txBox="1"/>
          <p:nvPr/>
        </p:nvSpPr>
        <p:spPr>
          <a:xfrm>
            <a:off x="1909933" y="484262"/>
            <a:ext cx="2016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</a:t>
            </a:r>
            <a:r>
              <a:rPr lang="ko-KR" altLang="en-US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가지 레이아웃 틀</a:t>
            </a:r>
            <a:endParaRPr lang="en-US" altLang="ko-KR" b="1" dirty="0">
              <a:ln w="12700">
                <a:noFill/>
              </a:ln>
              <a:solidFill>
                <a:srgbClr val="DA92B8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ko-KR" altLang="en-US" sz="1100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편지 </a:t>
            </a:r>
            <a:r>
              <a:rPr lang="en-US" altLang="ko-KR" sz="1100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+ </a:t>
            </a:r>
            <a:r>
              <a:rPr lang="ko-KR" altLang="en-US" sz="1100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</a:t>
            </a:r>
            <a:endParaRPr lang="en-US" altLang="ko-KR" sz="1100" b="1" dirty="0">
              <a:ln w="12700">
                <a:noFill/>
              </a:ln>
              <a:solidFill>
                <a:srgbClr val="DA92B8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ko-KR" altLang="en-US" sz="1100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편지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A38677-12F1-454C-856F-2EA61072B6DE}"/>
              </a:ext>
            </a:extLst>
          </p:cNvPr>
          <p:cNvGrpSpPr/>
          <p:nvPr/>
        </p:nvGrpSpPr>
        <p:grpSpPr>
          <a:xfrm>
            <a:off x="6921380" y="1238865"/>
            <a:ext cx="546100" cy="546563"/>
            <a:chOff x="-1803400" y="1892300"/>
            <a:chExt cx="736600" cy="737225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D620410-0140-467D-BBDC-6C04745AD051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rgbClr val="DA92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5C0ADD9-DC40-4404-88B6-FADF00FF81FA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rgbClr val="DA92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1ADD15-F418-4F69-98F3-2CCD29E75D81}"/>
              </a:ext>
            </a:extLst>
          </p:cNvPr>
          <p:cNvGrpSpPr/>
          <p:nvPr/>
        </p:nvGrpSpPr>
        <p:grpSpPr>
          <a:xfrm rot="10800000">
            <a:off x="11207818" y="5477723"/>
            <a:ext cx="546100" cy="546563"/>
            <a:chOff x="-1803400" y="1892300"/>
            <a:chExt cx="736600" cy="73722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40AAACF-EEAE-4458-97FC-2E64AF43AD3F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rgbClr val="DA92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FE66E19-C09D-4261-A908-5D4157997A3F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rgbClr val="DA92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932EB-E2E9-41F1-AFEC-E4053D8159E3}"/>
              </a:ext>
            </a:extLst>
          </p:cNvPr>
          <p:cNvSpPr txBox="1"/>
          <p:nvPr/>
        </p:nvSpPr>
        <p:spPr>
          <a:xfrm>
            <a:off x="7019992" y="1523820"/>
            <a:ext cx="4571368" cy="4150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편지 생성 </a:t>
            </a:r>
            <a:r>
              <a:rPr lang="en-US" altLang="ko-KR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CLASS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공유프레퍼런스에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편지 내용을 </a:t>
            </a: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저장할때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count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변수를 이용해서 편지지 페이지마다 저장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Intent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를 이용해 다른 </a:t>
            </a: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엑티비티로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이동할 때 변화가 잦은 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count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값은 </a:t>
            </a:r>
            <a:r>
              <a:rPr lang="en-US" altLang="ko-KR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intent.putExtra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(“</a:t>
            </a:r>
            <a:r>
              <a:rPr lang="en-US" altLang="ko-KR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Letter_num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”, count)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를   이용해 값을 전달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편지지 생성 단계에서 최종 편지 만들기로  넘어갈 때는 사진이 없기 때문에 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-1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로 설정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4453FB-9540-4AA8-9500-BA7A1F70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6" y="1238865"/>
            <a:ext cx="6338568" cy="51941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929747-A13E-463F-B6D0-AC31453A4090}"/>
              </a:ext>
            </a:extLst>
          </p:cNvPr>
          <p:cNvSpPr txBox="1"/>
          <p:nvPr/>
        </p:nvSpPr>
        <p:spPr>
          <a:xfrm>
            <a:off x="9727461" y="1616151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DA92B8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Letter.java</a:t>
            </a:r>
            <a:endParaRPr lang="ko-KR" altLang="en-US" sz="1600" u="sng" dirty="0">
              <a:solidFill>
                <a:srgbClr val="DA92B8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BB2BB4-6F74-4BCB-8188-BDB349F3965F}"/>
              </a:ext>
            </a:extLst>
          </p:cNvPr>
          <p:cNvSpPr/>
          <p:nvPr/>
        </p:nvSpPr>
        <p:spPr>
          <a:xfrm>
            <a:off x="4267666" y="2555620"/>
            <a:ext cx="2546551" cy="1398205"/>
          </a:xfrm>
          <a:prstGeom prst="rect">
            <a:avLst/>
          </a:prstGeom>
          <a:solidFill>
            <a:srgbClr val="DA92B8"/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공유프레퍼런스에</a:t>
            </a:r>
            <a:r>
              <a:rPr lang="ko-KR" altLang="en-US" dirty="0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내용 </a:t>
            </a:r>
            <a:r>
              <a:rPr lang="ko-KR" altLang="en-US" dirty="0" err="1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저장할때</a:t>
            </a:r>
            <a:endParaRPr lang="en-US" altLang="ko-KR" dirty="0">
              <a:solidFill>
                <a:schemeClr val="bg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이름 </a:t>
            </a:r>
            <a:r>
              <a:rPr lang="en-US" altLang="ko-KR" dirty="0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= “</a:t>
            </a:r>
            <a:r>
              <a:rPr lang="en-US" altLang="ko-KR" dirty="0" err="1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letter”+count</a:t>
            </a:r>
            <a:r>
              <a:rPr lang="en-US" altLang="ko-KR" dirty="0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052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83E25E-576C-4607-B46A-E03556A8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81" y="1252805"/>
            <a:ext cx="6088223" cy="5219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325799" y="48515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1779" y="653539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의사진행코드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5DEB0C-4D12-433D-B110-E33E14CC52D8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80FF2C0-CD2E-4D77-817E-8913073310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69B6F4-BA57-4743-AEA6-AB82CDFA69E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A4B21C-CF95-4305-9708-26B743112C2C}"/>
              </a:ext>
            </a:extLst>
          </p:cNvPr>
          <p:cNvSpPr txBox="1"/>
          <p:nvPr/>
        </p:nvSpPr>
        <p:spPr>
          <a:xfrm>
            <a:off x="1909933" y="484262"/>
            <a:ext cx="2016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</a:t>
            </a:r>
            <a:r>
              <a:rPr lang="ko-KR" altLang="en-US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가지 레이아웃 틀</a:t>
            </a:r>
            <a:endParaRPr lang="en-US" altLang="ko-KR" b="1" dirty="0">
              <a:ln w="12700">
                <a:noFill/>
              </a:ln>
              <a:solidFill>
                <a:srgbClr val="DA92B8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ko-KR" altLang="en-US" sz="1100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편지 </a:t>
            </a:r>
            <a:r>
              <a:rPr lang="en-US" altLang="ko-KR" sz="1100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+ </a:t>
            </a:r>
            <a:r>
              <a:rPr lang="ko-KR" altLang="en-US" sz="1100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</a:t>
            </a:r>
            <a:endParaRPr lang="en-US" altLang="ko-KR" sz="1100" b="1" dirty="0">
              <a:ln w="12700">
                <a:noFill/>
              </a:ln>
              <a:solidFill>
                <a:srgbClr val="DA92B8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ko-KR" altLang="en-US" sz="1100" b="1" dirty="0">
                <a:ln w="12700">
                  <a:noFill/>
                </a:ln>
                <a:solidFill>
                  <a:srgbClr val="DA92B8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편지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A38677-12F1-454C-856F-2EA61072B6DE}"/>
              </a:ext>
            </a:extLst>
          </p:cNvPr>
          <p:cNvGrpSpPr/>
          <p:nvPr/>
        </p:nvGrpSpPr>
        <p:grpSpPr>
          <a:xfrm>
            <a:off x="6902834" y="1252805"/>
            <a:ext cx="546100" cy="546563"/>
            <a:chOff x="-1803400" y="1892300"/>
            <a:chExt cx="736600" cy="737225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D620410-0140-467D-BBDC-6C04745AD051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rgbClr val="DA92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5C0ADD9-DC40-4404-88B6-FADF00FF81FA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rgbClr val="DA92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1ADD15-F418-4F69-98F3-2CCD29E75D81}"/>
              </a:ext>
            </a:extLst>
          </p:cNvPr>
          <p:cNvGrpSpPr/>
          <p:nvPr/>
        </p:nvGrpSpPr>
        <p:grpSpPr>
          <a:xfrm rot="10800000">
            <a:off x="11207818" y="5477723"/>
            <a:ext cx="546100" cy="546563"/>
            <a:chOff x="-1803400" y="1892300"/>
            <a:chExt cx="736600" cy="73722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40AAACF-EEAE-4458-97FC-2E64AF43AD3F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rgbClr val="DA92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FE66E19-C09D-4261-A908-5D4157997A3F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rgbClr val="DA92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932EB-E2E9-41F1-AFEC-E4053D8159E3}"/>
              </a:ext>
            </a:extLst>
          </p:cNvPr>
          <p:cNvSpPr txBox="1"/>
          <p:nvPr/>
        </p:nvSpPr>
        <p:spPr>
          <a:xfrm>
            <a:off x="6934205" y="1512378"/>
            <a:ext cx="4571368" cy="456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편지 </a:t>
            </a:r>
            <a:r>
              <a:rPr lang="en-US" altLang="ko-KR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+ </a:t>
            </a:r>
            <a:r>
              <a:rPr lang="ko-KR" altLang="en-US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사진 생성 </a:t>
            </a:r>
            <a:r>
              <a:rPr lang="en-US" altLang="ko-KR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CLASS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공유프레퍼런스에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사진을 </a:t>
            </a: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저장할때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count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변수를 이용해서 사진 페이지마다 저장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Intent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를 이용해 다른 </a:t>
            </a: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엑티비티로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이동할 때 변화가 잦은 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count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값은 </a:t>
            </a:r>
            <a:r>
              <a:rPr lang="en-US" altLang="ko-KR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intent.putExtra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(“</a:t>
            </a:r>
            <a:r>
              <a:rPr lang="en-US" altLang="ko-KR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Photo_num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”, count)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를    이용해 값을 전달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최종 편지 만들기를 선택하면 현재까지 만들었던 편지지의 개수와 사진 개수를 다음     액티비티로 전달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ko-KR" altLang="en-US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929747-A13E-463F-B6D0-AC31453A4090}"/>
              </a:ext>
            </a:extLst>
          </p:cNvPr>
          <p:cNvSpPr txBox="1"/>
          <p:nvPr/>
        </p:nvSpPr>
        <p:spPr>
          <a:xfrm>
            <a:off x="10460094" y="1616151"/>
            <a:ext cx="10454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DA92B8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Photo.java</a:t>
            </a:r>
            <a:endParaRPr lang="ko-KR" altLang="en-US" sz="1600" u="sng" dirty="0">
              <a:solidFill>
                <a:srgbClr val="DA92B8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BB2BB4-6F74-4BCB-8188-BDB349F3965F}"/>
              </a:ext>
            </a:extLst>
          </p:cNvPr>
          <p:cNvSpPr/>
          <p:nvPr/>
        </p:nvSpPr>
        <p:spPr>
          <a:xfrm>
            <a:off x="4183703" y="3096143"/>
            <a:ext cx="2546551" cy="1398205"/>
          </a:xfrm>
          <a:prstGeom prst="rect">
            <a:avLst/>
          </a:prstGeom>
          <a:solidFill>
            <a:srgbClr val="DA92B8"/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공유프레퍼런스에</a:t>
            </a:r>
            <a:r>
              <a:rPr lang="ko-KR" altLang="en-US" dirty="0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내용 </a:t>
            </a:r>
            <a:r>
              <a:rPr lang="ko-KR" altLang="en-US" dirty="0" err="1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저장할때</a:t>
            </a:r>
            <a:endParaRPr lang="en-US" altLang="ko-KR" dirty="0">
              <a:solidFill>
                <a:schemeClr val="bg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이름 </a:t>
            </a:r>
            <a:r>
              <a:rPr lang="en-US" altLang="ko-KR" dirty="0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= “</a:t>
            </a:r>
            <a:r>
              <a:rPr lang="en-US" altLang="ko-KR" dirty="0" err="1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photo”+count</a:t>
            </a:r>
            <a:r>
              <a:rPr lang="en-US" altLang="ko-KR" dirty="0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86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325799" y="48515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1779" y="653539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의사진행코드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5DEB0C-4D12-433D-B110-E33E14CC52D8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80FF2C0-CD2E-4D77-817E-8913073310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69B6F4-BA57-4743-AEA6-AB82CDFA69E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A4B21C-CF95-4305-9708-26B743112C2C}"/>
              </a:ext>
            </a:extLst>
          </p:cNvPr>
          <p:cNvSpPr txBox="1"/>
          <p:nvPr/>
        </p:nvSpPr>
        <p:spPr>
          <a:xfrm>
            <a:off x="1838217" y="530429"/>
            <a:ext cx="140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8BAA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배경음악</a:t>
            </a:r>
            <a:endParaRPr lang="en-US" altLang="ko-KR" b="1" dirty="0">
              <a:solidFill>
                <a:srgbClr val="F8BAA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A38677-12F1-454C-856F-2EA61072B6DE}"/>
              </a:ext>
            </a:extLst>
          </p:cNvPr>
          <p:cNvGrpSpPr/>
          <p:nvPr/>
        </p:nvGrpSpPr>
        <p:grpSpPr>
          <a:xfrm>
            <a:off x="6806290" y="1084426"/>
            <a:ext cx="546100" cy="546563"/>
            <a:chOff x="-1803400" y="1892300"/>
            <a:chExt cx="736600" cy="737225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D620410-0140-467D-BBDC-6C04745AD051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rgbClr val="F8B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5C0ADD9-DC40-4404-88B6-FADF00FF81FA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rgbClr val="F8B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1ADD15-F418-4F69-98F3-2CCD29E75D81}"/>
              </a:ext>
            </a:extLst>
          </p:cNvPr>
          <p:cNvGrpSpPr/>
          <p:nvPr/>
        </p:nvGrpSpPr>
        <p:grpSpPr>
          <a:xfrm rot="10800000">
            <a:off x="11199374" y="3155718"/>
            <a:ext cx="546100" cy="546563"/>
            <a:chOff x="-1803400" y="1892300"/>
            <a:chExt cx="736600" cy="73722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40AAACF-EEAE-4458-97FC-2E64AF43AD3F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rgbClr val="F8B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FE66E19-C09D-4261-A908-5D4157997A3F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rgbClr val="F8B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932EB-E2E9-41F1-AFEC-E4053D8159E3}"/>
              </a:ext>
            </a:extLst>
          </p:cNvPr>
          <p:cNvSpPr txBox="1"/>
          <p:nvPr/>
        </p:nvSpPr>
        <p:spPr>
          <a:xfrm>
            <a:off x="6901056" y="1244846"/>
            <a:ext cx="4571368" cy="24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배경음악 </a:t>
            </a:r>
            <a:r>
              <a:rPr lang="en-US" altLang="ko-KR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CLASS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커스텀 컴포넌트를 만들어 연결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레이아웃에 두 상자 이미지를 넣어 커스텀 컴포넌트에서 생성된 원을 분홍색 상자에 넣으면 음악 재생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노란색 상자에 넣으면 음악 재생 없이 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record.java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로 넘어가게 설정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929747-A13E-463F-B6D0-AC31453A4090}"/>
              </a:ext>
            </a:extLst>
          </p:cNvPr>
          <p:cNvSpPr txBox="1"/>
          <p:nvPr/>
        </p:nvSpPr>
        <p:spPr>
          <a:xfrm>
            <a:off x="9269406" y="1312608"/>
            <a:ext cx="10855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F8BAA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Result.java</a:t>
            </a:r>
            <a:endParaRPr lang="ko-KR" altLang="en-US" sz="1600" u="sng" dirty="0">
              <a:solidFill>
                <a:srgbClr val="F8BAA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A5BE30-5146-4FE8-87C2-45B5B3F5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6" y="1416245"/>
            <a:ext cx="6169935" cy="20791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7CDB78-F105-4111-BC3F-518EE1A78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86" y="4011851"/>
            <a:ext cx="6236182" cy="219261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9A410C8-45FF-4E9C-A838-4C4B0C6762F7}"/>
              </a:ext>
            </a:extLst>
          </p:cNvPr>
          <p:cNvGrpSpPr/>
          <p:nvPr/>
        </p:nvGrpSpPr>
        <p:grpSpPr>
          <a:xfrm>
            <a:off x="6806290" y="3893510"/>
            <a:ext cx="546100" cy="546563"/>
            <a:chOff x="-1803400" y="1892300"/>
            <a:chExt cx="736600" cy="737225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73F9D50-5C00-4741-918C-D52EAF300CB9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rgbClr val="F8B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7B71D49-DE57-4FE3-B21B-09D6FF01C2D5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rgbClr val="F8B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625E6D3-5904-4519-BC16-33905A7002F5}"/>
              </a:ext>
            </a:extLst>
          </p:cNvPr>
          <p:cNvSpPr txBox="1"/>
          <p:nvPr/>
        </p:nvSpPr>
        <p:spPr>
          <a:xfrm>
            <a:off x="6901056" y="4113962"/>
            <a:ext cx="4571368" cy="2072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커스텀 컴포넌트 </a:t>
            </a:r>
            <a:r>
              <a:rPr lang="en-US" altLang="ko-KR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CLASS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View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를 상속받으며 </a:t>
            </a:r>
            <a:r>
              <a:rPr lang="en-US" altLang="ko-KR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onDraw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(), </a:t>
            </a:r>
            <a:r>
              <a:rPr lang="en-US" altLang="ko-KR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onTouch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() 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메소드를 재정의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onTouch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()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메소드로 현재 터치 </a:t>
            </a: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위치값을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받을 수 있는 특징을 이용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B6C131-6897-4EC8-919F-E232B2DC70C1}"/>
              </a:ext>
            </a:extLst>
          </p:cNvPr>
          <p:cNvSpPr txBox="1"/>
          <p:nvPr/>
        </p:nvSpPr>
        <p:spPr>
          <a:xfrm>
            <a:off x="10039307" y="4218579"/>
            <a:ext cx="208262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F8BAA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customcomponent.java</a:t>
            </a:r>
            <a:endParaRPr lang="ko-KR" altLang="en-US" sz="1600" u="sng" dirty="0">
              <a:solidFill>
                <a:srgbClr val="F8BAA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7F048C3-6686-4212-A576-68D4950E0492}"/>
              </a:ext>
            </a:extLst>
          </p:cNvPr>
          <p:cNvGrpSpPr/>
          <p:nvPr/>
        </p:nvGrpSpPr>
        <p:grpSpPr>
          <a:xfrm rot="10800000">
            <a:off x="11222712" y="5719459"/>
            <a:ext cx="546100" cy="546563"/>
            <a:chOff x="-1803400" y="1892300"/>
            <a:chExt cx="736600" cy="737225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C841C72-A531-429B-9B39-2C80B8128D14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rgbClr val="F8B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BDD7140-F13E-4491-8D0B-4C5416296EE5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rgbClr val="F8B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69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325799" y="48515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1779" y="653539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의사진행코드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5DEB0C-4D12-433D-B110-E33E14CC52D8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80FF2C0-CD2E-4D77-817E-8913073310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69B6F4-BA57-4743-AEA6-AB82CDFA69E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A4B21C-CF95-4305-9708-26B743112C2C}"/>
              </a:ext>
            </a:extLst>
          </p:cNvPr>
          <p:cNvSpPr txBox="1"/>
          <p:nvPr/>
        </p:nvSpPr>
        <p:spPr>
          <a:xfrm>
            <a:off x="1838217" y="530429"/>
            <a:ext cx="195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7CBFD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화면 녹화 후 저장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A38677-12F1-454C-856F-2EA61072B6DE}"/>
              </a:ext>
            </a:extLst>
          </p:cNvPr>
          <p:cNvGrpSpPr/>
          <p:nvPr/>
        </p:nvGrpSpPr>
        <p:grpSpPr>
          <a:xfrm>
            <a:off x="6786293" y="1170786"/>
            <a:ext cx="546100" cy="546563"/>
            <a:chOff x="-1803400" y="1892300"/>
            <a:chExt cx="736600" cy="737225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D620410-0140-467D-BBDC-6C04745AD051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rgbClr val="7CBF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5C0ADD9-DC40-4404-88B6-FADF00FF81FA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rgbClr val="7CBF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1ADD15-F418-4F69-98F3-2CCD29E75D81}"/>
              </a:ext>
            </a:extLst>
          </p:cNvPr>
          <p:cNvGrpSpPr/>
          <p:nvPr/>
        </p:nvGrpSpPr>
        <p:grpSpPr>
          <a:xfrm rot="10800000">
            <a:off x="10937740" y="5103877"/>
            <a:ext cx="546100" cy="546563"/>
            <a:chOff x="-1803400" y="1892300"/>
            <a:chExt cx="736600" cy="73722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40AAACF-EEAE-4458-97FC-2E64AF43AD3F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rgbClr val="7CBF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FE66E19-C09D-4261-A908-5D4157997A3F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rgbClr val="7CBF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932EB-E2E9-41F1-AFEC-E4053D8159E3}"/>
              </a:ext>
            </a:extLst>
          </p:cNvPr>
          <p:cNvSpPr txBox="1"/>
          <p:nvPr/>
        </p:nvSpPr>
        <p:spPr>
          <a:xfrm>
            <a:off x="6786293" y="1353880"/>
            <a:ext cx="4571368" cy="4150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화면 녹화 후 저장 </a:t>
            </a:r>
            <a:r>
              <a:rPr lang="en-US" altLang="ko-KR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CLASS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공유프레퍼런스에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저장된 완성된 편지의 정보를 불러와 자동 슬라이드로 넘어가는 화면 생성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record.java </a:t>
            </a: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엑티비티로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넘어감과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동시에 화면 녹화를 같이 실행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자동 슬라이드가 마지막 페이지까지 넘어가면 음악 서비스를 정지하고 녹화를 멈춤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갤러리에 녹화된 영상을 저장하고 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intent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를 통해 갤러리로 이동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929747-A13E-463F-B6D0-AC31453A4090}"/>
              </a:ext>
            </a:extLst>
          </p:cNvPr>
          <p:cNvSpPr txBox="1"/>
          <p:nvPr/>
        </p:nvSpPr>
        <p:spPr>
          <a:xfrm>
            <a:off x="10114015" y="1414583"/>
            <a:ext cx="109677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AED7E8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record.java</a:t>
            </a:r>
            <a:endParaRPr lang="ko-KR" altLang="en-US" sz="1600" u="sng" dirty="0">
              <a:solidFill>
                <a:srgbClr val="AED7E8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A4052-6A61-4E0C-9440-B9AD8B49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56" y="1422980"/>
            <a:ext cx="6072511" cy="50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325799" y="48515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1779" y="653539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의사진행코드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5DEB0C-4D12-433D-B110-E33E14CC52D8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80FF2C0-CD2E-4D77-817E-8913073310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69B6F4-BA57-4743-AEA6-AB82CDFA69E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A4B21C-CF95-4305-9708-26B743112C2C}"/>
              </a:ext>
            </a:extLst>
          </p:cNvPr>
          <p:cNvSpPr txBox="1"/>
          <p:nvPr/>
        </p:nvSpPr>
        <p:spPr>
          <a:xfrm>
            <a:off x="1694782" y="530429"/>
            <a:ext cx="195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캘린더 기능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A38677-12F1-454C-856F-2EA61072B6DE}"/>
              </a:ext>
            </a:extLst>
          </p:cNvPr>
          <p:cNvGrpSpPr/>
          <p:nvPr/>
        </p:nvGrpSpPr>
        <p:grpSpPr>
          <a:xfrm>
            <a:off x="6513244" y="1803093"/>
            <a:ext cx="546100" cy="546563"/>
            <a:chOff x="-1803400" y="1892300"/>
            <a:chExt cx="736600" cy="737225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D620410-0140-467D-BBDC-6C04745AD051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5C0ADD9-DC40-4404-88B6-FADF00FF81FA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1ADD15-F418-4F69-98F3-2CCD29E75D81}"/>
              </a:ext>
            </a:extLst>
          </p:cNvPr>
          <p:cNvGrpSpPr/>
          <p:nvPr/>
        </p:nvGrpSpPr>
        <p:grpSpPr>
          <a:xfrm rot="10800000">
            <a:off x="10830041" y="4608821"/>
            <a:ext cx="546100" cy="546563"/>
            <a:chOff x="-1803400" y="1892300"/>
            <a:chExt cx="736600" cy="73722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40AAACF-EEAE-4458-97FC-2E64AF43AD3F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FE66E19-C09D-4261-A908-5D4157997A3F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932EB-E2E9-41F1-AFEC-E4053D8159E3}"/>
              </a:ext>
            </a:extLst>
          </p:cNvPr>
          <p:cNvSpPr txBox="1"/>
          <p:nvPr/>
        </p:nvSpPr>
        <p:spPr>
          <a:xfrm>
            <a:off x="6659009" y="1978359"/>
            <a:ext cx="4571368" cy="2903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캘린더 기능 </a:t>
            </a:r>
            <a:r>
              <a:rPr lang="en-US" altLang="ko-KR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CLASS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VISIBLE / INVISIBLE 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으로 필요한 요소들만 보이게 설정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날짜에 일정을 저장할 때 커스텀 다이얼로그를 이용해 이름과 어떤 날인지 입력 받음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파일 입출력을 통해 디바이스에 일정을 저장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삭제 할 수 있다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929747-A13E-463F-B6D0-AC31453A4090}"/>
              </a:ext>
            </a:extLst>
          </p:cNvPr>
          <p:cNvSpPr txBox="1"/>
          <p:nvPr/>
        </p:nvSpPr>
        <p:spPr>
          <a:xfrm>
            <a:off x="9299298" y="2039159"/>
            <a:ext cx="13019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chemeClr val="bg1">
                    <a:lumMod val="50000"/>
                  </a:schemeClr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Calender.java</a:t>
            </a:r>
            <a:endParaRPr lang="ko-KR" altLang="en-US" sz="1600" u="sng" dirty="0">
              <a:solidFill>
                <a:schemeClr val="bg1">
                  <a:lumMod val="50000"/>
                </a:schemeClr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D96A7B-B720-4C34-ABFE-5D594A54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52" y="1201172"/>
            <a:ext cx="3355556" cy="53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7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316834" y="479312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1779" y="653539"/>
            <a:ext cx="1298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실행 화면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760801-ADEA-41AE-8A59-9A12D298EF6E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513F5A8-3E95-4646-B6D9-D27915406250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236BC0-5CC6-4156-8999-BF846204663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A9637E6-1EC7-40C1-9AD3-2912C9300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2" y="1320426"/>
            <a:ext cx="2429686" cy="50504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B6AABD-B078-4B91-8582-B32327AD7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07" y="566371"/>
            <a:ext cx="1979941" cy="4115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0FF199-08DB-4756-8F5A-838C182E7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17" y="2147316"/>
            <a:ext cx="2135757" cy="4439437"/>
          </a:xfrm>
          <a:prstGeom prst="rect">
            <a:avLst/>
          </a:prstGeom>
        </p:spPr>
      </p:pic>
      <p:pic>
        <p:nvPicPr>
          <p:cNvPr id="9" name="그림 8" descr="텍스트, 모니터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B7BB7E28-1165-4739-BD98-2D6D1F357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243" y="566371"/>
            <a:ext cx="1892331" cy="39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316834" y="479312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1779" y="653539"/>
            <a:ext cx="1298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실행 화면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760801-ADEA-41AE-8A59-9A12D298EF6E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513F5A8-3E95-4646-B6D9-D27915406250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236BC0-5CC6-4156-8999-BF846204663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pic>
        <p:nvPicPr>
          <p:cNvPr id="11" name="그림 10" descr="텍스트, 모니터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02421205-316B-495D-809A-416235398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6" y="1422980"/>
            <a:ext cx="2168005" cy="4506468"/>
          </a:xfrm>
          <a:prstGeom prst="rect">
            <a:avLst/>
          </a:prstGeom>
        </p:spPr>
      </p:pic>
      <p:pic>
        <p:nvPicPr>
          <p:cNvPr id="24" name="그림 23" descr="텍스트, 모니터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79DF3A25-C3AA-492B-BC1F-7A4614A0A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1" y="653539"/>
            <a:ext cx="1855461" cy="38568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682FA2-80A5-46FD-89A3-6C67FD90B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26" y="2485338"/>
            <a:ext cx="1948412" cy="4050015"/>
          </a:xfrm>
          <a:prstGeom prst="rect">
            <a:avLst/>
          </a:prstGeom>
        </p:spPr>
      </p:pic>
      <p:pic>
        <p:nvPicPr>
          <p:cNvPr id="28" name="그림 27" descr="텍스트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9B084C8F-DD09-4B1E-98C6-6A5FF9BB1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63" y="653539"/>
            <a:ext cx="2004654" cy="4166922"/>
          </a:xfrm>
          <a:prstGeom prst="rect">
            <a:avLst/>
          </a:prstGeom>
        </p:spPr>
      </p:pic>
      <p:pic>
        <p:nvPicPr>
          <p:cNvPr id="31" name="그림 30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36A49139-1730-435C-8E06-C33FCF239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843" y="2218944"/>
            <a:ext cx="1948412" cy="40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316834" y="479312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1779" y="653539"/>
            <a:ext cx="1298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실행 화면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760801-ADEA-41AE-8A59-9A12D298EF6E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513F5A8-3E95-4646-B6D9-D27915406250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236BC0-5CC6-4156-8999-BF846204663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1E49847-5FF9-469F-B826-23007D6B3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8" y="1901952"/>
            <a:ext cx="2069883" cy="43025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1949A7-9AF6-4BC7-9298-71F0664B6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81" y="755904"/>
            <a:ext cx="2183352" cy="45383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B9A3A8-240A-46DA-A962-CF66ADA2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8653"/>
            <a:ext cx="2246696" cy="4670035"/>
          </a:xfrm>
          <a:prstGeom prst="rect">
            <a:avLst/>
          </a:prstGeom>
        </p:spPr>
      </p:pic>
      <p:pic>
        <p:nvPicPr>
          <p:cNvPr id="13" name="그림 12" descr="텍스트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DC6F3F4C-CCC7-42B0-BF91-31BEAE3C1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83" y="618525"/>
            <a:ext cx="2315534" cy="481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1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316834" y="479312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1779" y="653539"/>
            <a:ext cx="1298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실행 화면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5760801-ADEA-41AE-8A59-9A12D298EF6E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5513F5A8-3E95-4646-B6D9-D27915406250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236BC0-5CC6-4156-8999-BF846204663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1D59BEF-D587-4E9B-BEAE-EDA6CEDA1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99" y="1358052"/>
            <a:ext cx="2283033" cy="474556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E77C19-3CDD-4E9F-AFFD-8878100FE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243" y="1261659"/>
            <a:ext cx="2329406" cy="48419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D65E95-7EDA-4102-8611-AF7CB4797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60" y="1261660"/>
            <a:ext cx="2329406" cy="48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0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29432" y="2311993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2866" y="3512322"/>
            <a:ext cx="1515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향후 과제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24632" y="34178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09706" y="3104770"/>
            <a:ext cx="1011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축하해</a:t>
            </a:r>
            <a:r>
              <a:rPr lang="en-US" altLang="ko-KR" sz="11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ko-KR" altLang="en-US" sz="11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모든지</a:t>
            </a:r>
          </a:p>
        </p:txBody>
      </p:sp>
      <p:pic>
        <p:nvPicPr>
          <p:cNvPr id="4" name="그림 3" descr="옅은, 옥외설치물, 어두운이(가) 표시된 사진&#10;&#10;자동 생성된 설명">
            <a:extLst>
              <a:ext uri="{FF2B5EF4-FFF2-40B4-BE49-F238E27FC236}">
                <a16:creationId xmlns:a16="http://schemas.microsoft.com/office/drawing/2014/main" id="{AD40EE4B-9203-426C-954A-B348C7A1AB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706" y="-6262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9B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Contents</a:t>
            </a:r>
            <a:endParaRPr lang="ko-KR" altLang="en-US" b="1" dirty="0">
              <a:solidFill>
                <a:schemeClr val="bg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58733" y="3144520"/>
            <a:ext cx="9046521" cy="1388904"/>
            <a:chOff x="212651" y="3206557"/>
            <a:chExt cx="9046521" cy="1388904"/>
          </a:xfrm>
        </p:grpSpPr>
        <p:sp>
          <p:nvSpPr>
            <p:cNvPr id="9" name="TextBox 8"/>
            <p:cNvSpPr txBox="1"/>
            <p:nvPr/>
          </p:nvSpPr>
          <p:spPr>
            <a:xfrm>
              <a:off x="409368" y="3575887"/>
              <a:ext cx="3541394" cy="699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Arial" panose="020B0604020202020204" pitchFamily="34" charset="0"/>
                </a:rPr>
                <a:t>주제 선정배경</a:t>
              </a:r>
              <a:endParaRPr lang="en-US" altLang="ko-KR" sz="1600" spc="-150" dirty="0">
                <a:solidFill>
                  <a:schemeClr val="bg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Arial" panose="020B0604020202020204" pitchFamily="34" charset="0"/>
                </a:rPr>
                <a:t>목표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7778" y="3561621"/>
              <a:ext cx="3541394" cy="379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Arial" panose="020B0604020202020204" pitchFamily="34" charset="0"/>
                </a:rPr>
                <a:t>향후 과제</a:t>
              </a:r>
              <a:endParaRPr lang="en-US" altLang="ko-KR" sz="1600" spc="-150" dirty="0">
                <a:solidFill>
                  <a:schemeClr val="bg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1148392" cy="400110"/>
              <a:chOff x="212651" y="3255887"/>
              <a:chExt cx="1148392" cy="40011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6222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001</a:t>
                </a:r>
                <a:endParaRPr lang="ko-KR" altLang="en-US" sz="2000" dirty="0"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7993" y="3255887"/>
                <a:ext cx="6030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chemeClr val="bg1"/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서론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300140" y="3206557"/>
              <a:ext cx="1195462" cy="400110"/>
              <a:chOff x="2300140" y="3206557"/>
              <a:chExt cx="1195462" cy="40011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300140" y="3206557"/>
                <a:ext cx="6222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002</a:t>
                </a:r>
                <a:endParaRPr lang="ko-KR" altLang="en-US" sz="2000" dirty="0"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887743" y="3206557"/>
                <a:ext cx="6078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chemeClr val="bg1"/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본론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5509964" y="3206557"/>
              <a:ext cx="1174623" cy="400110"/>
              <a:chOff x="5951860" y="3207822"/>
              <a:chExt cx="1174623" cy="40011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951860" y="3207822"/>
                <a:ext cx="6222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003</a:t>
                </a:r>
                <a:endParaRPr lang="ko-KR" altLang="en-US" sz="2000" dirty="0"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525036" y="3207822"/>
                <a:ext cx="6014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chemeClr val="bg1"/>
                    </a:solidFill>
                    <a:latin typeface="아리따-돋움4.0(OTF)-SemiBold" panose="02020603020101020101" pitchFamily="18" charset="-127"/>
                    <a:ea typeface="아리따-돋움4.0(OTF)-SemiBold" panose="02020603020101020101" pitchFamily="18" charset="-127"/>
                  </a:rPr>
                  <a:t>결론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479372" y="3575887"/>
              <a:ext cx="3541394" cy="1019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Arial" panose="020B0604020202020204" pitchFamily="34" charset="0"/>
                </a:rPr>
                <a:t>주요기능의 순서도</a:t>
              </a:r>
              <a:r>
                <a:rPr lang="en-US" altLang="ko-KR" sz="1600" spc="-150" dirty="0">
                  <a:solidFill>
                    <a:schemeClr val="bg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Arial" panose="020B0604020202020204" pitchFamily="34" charset="0"/>
                </a:rPr>
                <a:t>(FLOW  CHART)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Arial" panose="020B0604020202020204" pitchFamily="34" charset="0"/>
                </a:rPr>
                <a:t>주요기능의 의사진행코드</a:t>
              </a:r>
              <a:endParaRPr lang="en-US" altLang="ko-KR" sz="1600" spc="-150" dirty="0">
                <a:solidFill>
                  <a:schemeClr val="bg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Arial" panose="020B0604020202020204" pitchFamily="34" charset="0"/>
                </a:rPr>
                <a:t>실행화면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rgbClr val="BC8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1728000" y="2373583"/>
            <a:ext cx="8736000" cy="0"/>
          </a:xfrm>
          <a:prstGeom prst="line">
            <a:avLst/>
          </a:prstGeom>
          <a:ln w="3175">
            <a:solidFill>
              <a:srgbClr val="DA92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B48A901-EBDB-4057-80A2-73D3FBC50F73}"/>
              </a:ext>
            </a:extLst>
          </p:cNvPr>
          <p:cNvCxnSpPr/>
          <p:nvPr/>
        </p:nvCxnSpPr>
        <p:spPr>
          <a:xfrm>
            <a:off x="1286101" y="49856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547AADC-5B93-40E0-AC58-BACCDC83B7C0}"/>
              </a:ext>
            </a:extLst>
          </p:cNvPr>
          <p:cNvSpPr txBox="1"/>
          <p:nvPr/>
        </p:nvSpPr>
        <p:spPr>
          <a:xfrm>
            <a:off x="290755" y="651558"/>
            <a:ext cx="13051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향후 과제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A063C0-ED6D-4E04-ACE9-FCB96527D8C1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ADB1674-93D2-4C9B-9781-6E0730B8BDA7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7DA3F5-E19F-4417-B9AC-DB25776B7322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15AF52D-ACDB-4063-9B8B-4A378D1FFDA6}"/>
              </a:ext>
            </a:extLst>
          </p:cNvPr>
          <p:cNvCxnSpPr/>
          <p:nvPr/>
        </p:nvCxnSpPr>
        <p:spPr>
          <a:xfrm>
            <a:off x="1728000" y="3429000"/>
            <a:ext cx="8736000" cy="0"/>
          </a:xfrm>
          <a:prstGeom prst="line">
            <a:avLst/>
          </a:prstGeom>
          <a:ln w="3175">
            <a:solidFill>
              <a:srgbClr val="7CBF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4AD76D-3D27-468B-94C1-715D020A9D05}"/>
              </a:ext>
            </a:extLst>
          </p:cNvPr>
          <p:cNvCxnSpPr/>
          <p:nvPr/>
        </p:nvCxnSpPr>
        <p:spPr>
          <a:xfrm>
            <a:off x="1728000" y="4686477"/>
            <a:ext cx="8736000" cy="0"/>
          </a:xfrm>
          <a:prstGeom prst="line">
            <a:avLst/>
          </a:prstGeom>
          <a:ln w="31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8E63CD-C17E-412A-B5D5-10C7B044C6A5}"/>
              </a:ext>
            </a:extLst>
          </p:cNvPr>
          <p:cNvSpPr txBox="1"/>
          <p:nvPr/>
        </p:nvSpPr>
        <p:spPr>
          <a:xfrm>
            <a:off x="2375647" y="1891060"/>
            <a:ext cx="744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DA92B8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캘린더 기능에서 일정이 있는 날에는 표시가 생기도록 수정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CE8CB-ADED-48D6-8FE9-8887E973C5DC}"/>
              </a:ext>
            </a:extLst>
          </p:cNvPr>
          <p:cNvSpPr txBox="1"/>
          <p:nvPr/>
        </p:nvSpPr>
        <p:spPr>
          <a:xfrm>
            <a:off x="4905932" y="4227743"/>
            <a:ext cx="238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다양한 폰트 적용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191260-BA86-4F74-A093-54F5ECB0ABB8}"/>
              </a:ext>
            </a:extLst>
          </p:cNvPr>
          <p:cNvSpPr txBox="1"/>
          <p:nvPr/>
        </p:nvSpPr>
        <p:spPr>
          <a:xfrm>
            <a:off x="4524933" y="2924083"/>
            <a:ext cx="314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CBFD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캘린더에 검색기능 추가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ED51F-E574-427A-A98D-5F63F2607B25}"/>
              </a:ext>
            </a:extLst>
          </p:cNvPr>
          <p:cNvSpPr txBox="1"/>
          <p:nvPr/>
        </p:nvSpPr>
        <p:spPr>
          <a:xfrm>
            <a:off x="2223246" y="5066791"/>
            <a:ext cx="5701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동영상 링크</a:t>
            </a:r>
          </a:p>
          <a:p>
            <a:r>
              <a:rPr lang="en-US" altLang="ko-KR" dirty="0">
                <a:hlinkClick r:id="rId2"/>
              </a:rPr>
              <a:t>https://youtu.be/-m_H9VltR2Q</a:t>
            </a:r>
            <a:endParaRPr lang="en-US" altLang="ko-KR" dirty="0"/>
          </a:p>
          <a:p>
            <a:r>
              <a:rPr lang="ko-KR" altLang="en-US" dirty="0"/>
              <a:t>압축파일 링크</a:t>
            </a:r>
            <a:endParaRPr lang="en-US" altLang="ko-KR" dirty="0"/>
          </a:p>
          <a:p>
            <a:r>
              <a:rPr lang="en-US" altLang="ko-KR" dirty="0"/>
              <a:t>https://www.dropbox.com/s/lrkrw9k7jkzcr54/2019204037_%EC%98%A4%EC%88%98%EB%B9%88.zip?dl=0</a:t>
            </a:r>
          </a:p>
        </p:txBody>
      </p:sp>
    </p:spTree>
    <p:extLst>
      <p:ext uri="{BB962C8B-B14F-4D97-AF65-F5344CB8AC3E}">
        <p14:creationId xmlns:p14="http://schemas.microsoft.com/office/powerpoint/2010/main" val="149208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29432" y="2311993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2866" y="3512322"/>
            <a:ext cx="3171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주제 선정배경</a:t>
            </a:r>
            <a:r>
              <a:rPr lang="en-US" altLang="ko-KR" sz="2800" spc="-150" dirty="0">
                <a:solidFill>
                  <a:schemeClr val="tx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2800" spc="-150" dirty="0">
                <a:solidFill>
                  <a:schemeClr val="tx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및 목표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24632" y="34178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09706" y="3104770"/>
            <a:ext cx="1011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축하해</a:t>
            </a:r>
            <a:r>
              <a:rPr lang="en-US" altLang="ko-KR" sz="11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ko-KR" altLang="en-US" sz="11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모든지</a:t>
            </a:r>
          </a:p>
        </p:txBody>
      </p:sp>
      <p:pic>
        <p:nvPicPr>
          <p:cNvPr id="4" name="그림 3" descr="옅은, 옥외설치물, 어두운이(가) 표시된 사진&#10;&#10;자동 생성된 설명">
            <a:extLst>
              <a:ext uri="{FF2B5EF4-FFF2-40B4-BE49-F238E27FC236}">
                <a16:creationId xmlns:a16="http://schemas.microsoft.com/office/drawing/2014/main" id="{AD40EE4B-9203-426C-954A-B348C7A1AB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706" y="-6262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무기, 미사일, 로켓이(가) 표시된 사진&#10;&#10;자동 생성된 설명">
            <a:extLst>
              <a:ext uri="{FF2B5EF4-FFF2-40B4-BE49-F238E27FC236}">
                <a16:creationId xmlns:a16="http://schemas.microsoft.com/office/drawing/2014/main" id="{8ED309AA-D206-4D17-8E3C-8E85A69B6C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13"/>
            <a:ext cx="469812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770436" y="2716573"/>
            <a:ext cx="33954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주제 선정배경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67938" y="3505115"/>
            <a:ext cx="3800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396C09-FCBA-40F2-94D4-E579A20C7378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2F3D59B-82A5-49B5-9AA8-70ACE4393BDE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33E8F-DDEB-41C2-9627-5CB6A5421546}"/>
                </a:ext>
              </a:extLst>
            </p:cNvPr>
            <p:cNvSpPr txBox="1"/>
            <p:nvPr/>
          </p:nvSpPr>
          <p:spPr>
            <a:xfrm>
              <a:off x="291779" y="314985"/>
              <a:ext cx="957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001 </a:t>
              </a:r>
              <a:r>
                <a:rPr lang="ko-KR" altLang="en-US" sz="1600" dirty="0"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서론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AD84F95-71DC-4CFE-8CE9-BD72F14385C1}"/>
              </a:ext>
            </a:extLst>
          </p:cNvPr>
          <p:cNvSpPr txBox="1"/>
          <p:nvPr/>
        </p:nvSpPr>
        <p:spPr>
          <a:xfrm>
            <a:off x="4936351" y="1843121"/>
            <a:ext cx="686886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highlight>
                  <a:srgbClr val="F4F2F0"/>
                </a:highlight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매년 존재하는 주변 지인들의 생일 </a:t>
            </a:r>
            <a:r>
              <a:rPr lang="en-US" altLang="ko-KR" sz="2400" dirty="0">
                <a:highlight>
                  <a:srgbClr val="F4F2F0"/>
                </a:highlight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OR </a:t>
            </a:r>
            <a:r>
              <a:rPr lang="ko-KR" altLang="en-US" sz="2400" dirty="0">
                <a:highlight>
                  <a:srgbClr val="F4F2F0"/>
                </a:highlight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결혼</a:t>
            </a:r>
            <a:endParaRPr lang="en-US" altLang="ko-KR" sz="2400" dirty="0">
              <a:highlight>
                <a:srgbClr val="F4F2F0"/>
              </a:highlight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just"/>
            <a:endParaRPr lang="en-US" altLang="ko-KR" sz="2400" dirty="0">
              <a:highlight>
                <a:srgbClr val="F4F2F0"/>
              </a:highlight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just"/>
            <a:endParaRPr lang="en-US" altLang="ko-KR" sz="2400" dirty="0">
              <a:highlight>
                <a:srgbClr val="F4F2F0"/>
              </a:highlight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just"/>
            <a:r>
              <a:rPr lang="ko-KR" altLang="en-US" sz="2400" dirty="0">
                <a:highlight>
                  <a:srgbClr val="F4F2F0"/>
                </a:highlight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정성이 담긴 손편지를 쓰고 싶지만 악필을 가진 사람들</a:t>
            </a:r>
            <a:endParaRPr lang="en-US" altLang="ko-KR" sz="2400" dirty="0">
              <a:highlight>
                <a:srgbClr val="F4F2F0"/>
              </a:highlight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just"/>
            <a:endParaRPr lang="en-US" altLang="ko-KR" sz="2400" dirty="0">
              <a:highlight>
                <a:srgbClr val="F4F2F0"/>
              </a:highlight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just"/>
            <a:endParaRPr lang="en-US" altLang="ko-KR" sz="2400" dirty="0">
              <a:highlight>
                <a:srgbClr val="F4F2F0"/>
              </a:highlight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just"/>
            <a:r>
              <a:rPr lang="ko-KR" altLang="en-US" sz="2400" dirty="0" err="1">
                <a:highlight>
                  <a:srgbClr val="F4F2F0"/>
                </a:highlight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기프티콘</a:t>
            </a:r>
            <a:r>
              <a:rPr lang="ko-KR" altLang="en-US" sz="2400" dirty="0">
                <a:highlight>
                  <a:srgbClr val="F4F2F0"/>
                </a:highlight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선물하는 요즘의 축하방식 보다는 특별한   축하방식을 찾는 사람들 </a:t>
            </a:r>
            <a:endParaRPr lang="en-US" altLang="ko-KR" sz="2400" dirty="0">
              <a:highlight>
                <a:srgbClr val="F4F2F0"/>
              </a:highlight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just"/>
            <a:endParaRPr lang="en-US" altLang="ko-KR" dirty="0">
              <a:highlight>
                <a:srgbClr val="F4F2F0"/>
              </a:highlight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82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625693"/>
            <a:ext cx="8667750" cy="4898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398030" y="702363"/>
            <a:ext cx="1297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목표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60385" y="2688464"/>
            <a:ext cx="6253519" cy="2773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쉽고 빠르지만 정성이 담긴 결과물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just">
              <a:lnSpc>
                <a:spcPct val="13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경사마다 다른 표지 프레임 제공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생일 축하해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결혼 축하해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)</a:t>
            </a:r>
          </a:p>
          <a:p>
            <a:pPr algn="just">
              <a:lnSpc>
                <a:spcPct val="13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just"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직접 어플을 제작하는 느낌 전달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just">
              <a:lnSpc>
                <a:spcPct val="13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900506F-EF62-4FCD-B7E6-FA1A0B1329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812" y="1625692"/>
            <a:ext cx="3348638" cy="489893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73BB4EE-B989-4AC7-8F76-0E23C1E32921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A0EB316-8E0E-4690-885D-D7EF0FF76688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0E2B97-A9BA-4128-AFBA-DC81AD9BEAF0}"/>
                </a:ext>
              </a:extLst>
            </p:cNvPr>
            <p:cNvSpPr txBox="1"/>
            <p:nvPr/>
          </p:nvSpPr>
          <p:spPr>
            <a:xfrm>
              <a:off x="291779" y="314985"/>
              <a:ext cx="957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001 </a:t>
              </a:r>
              <a:r>
                <a:rPr lang="ko-KR" altLang="en-US" sz="1600" dirty="0">
                  <a:solidFill>
                    <a:schemeClr val="bg1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서론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34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29432" y="2311993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2866" y="3512322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앱 주요 기능 설명 및 실행 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24632" y="34178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09706" y="3104770"/>
            <a:ext cx="1011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축하해</a:t>
            </a:r>
            <a:r>
              <a:rPr lang="en-US" altLang="ko-KR" sz="11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ko-KR" altLang="en-US" sz="11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모든지</a:t>
            </a:r>
          </a:p>
        </p:txBody>
      </p:sp>
      <p:pic>
        <p:nvPicPr>
          <p:cNvPr id="4" name="그림 3" descr="옅은, 옥외설치물, 어두운이(가) 표시된 사진&#10;&#10;자동 생성된 설명">
            <a:extLst>
              <a:ext uri="{FF2B5EF4-FFF2-40B4-BE49-F238E27FC236}">
                <a16:creationId xmlns:a16="http://schemas.microsoft.com/office/drawing/2014/main" id="{AD40EE4B-9203-426C-954A-B348C7A1AB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706" y="-6262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0A6C3E-31D1-44BE-B5D4-8C6EE2D6B181}"/>
              </a:ext>
            </a:extLst>
          </p:cNvPr>
          <p:cNvGrpSpPr/>
          <p:nvPr/>
        </p:nvGrpSpPr>
        <p:grpSpPr>
          <a:xfrm>
            <a:off x="6310302" y="3319827"/>
            <a:ext cx="2440864" cy="2440864"/>
            <a:chOff x="6399210" y="2224564"/>
            <a:chExt cx="2440864" cy="2440864"/>
          </a:xfrm>
        </p:grpSpPr>
        <p:sp>
          <p:nvSpPr>
            <p:cNvPr id="25" name="다이아몬드 24"/>
            <p:cNvSpPr/>
            <p:nvPr/>
          </p:nvSpPr>
          <p:spPr>
            <a:xfrm>
              <a:off x="6399210" y="2224564"/>
              <a:ext cx="2440864" cy="2440864"/>
            </a:xfrm>
            <a:prstGeom prst="diamond">
              <a:avLst/>
            </a:prstGeom>
            <a:solidFill>
              <a:schemeClr val="accent4">
                <a:alpha val="3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AED7E8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97656" y="3302306"/>
              <a:ext cx="2043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화면 녹화 후 저장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EC352E-1B50-4C76-B404-38971D9E26D5}"/>
              </a:ext>
            </a:extLst>
          </p:cNvPr>
          <p:cNvGrpSpPr/>
          <p:nvPr/>
        </p:nvGrpSpPr>
        <p:grpSpPr>
          <a:xfrm>
            <a:off x="2006098" y="1953698"/>
            <a:ext cx="2440864" cy="2440864"/>
            <a:chOff x="548802" y="2262031"/>
            <a:chExt cx="2440864" cy="2440864"/>
          </a:xfrm>
        </p:grpSpPr>
        <p:sp>
          <p:nvSpPr>
            <p:cNvPr id="23" name="다이아몬드 22"/>
            <p:cNvSpPr/>
            <p:nvPr/>
          </p:nvSpPr>
          <p:spPr>
            <a:xfrm>
              <a:off x="548802" y="2262031"/>
              <a:ext cx="2440864" cy="2440864"/>
            </a:xfrm>
            <a:prstGeom prst="diamond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5814" y="3105834"/>
              <a:ext cx="1505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solidFill>
                    <a:schemeClr val="bg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결혼 축하</a:t>
              </a:r>
              <a:endParaRPr lang="en-US" altLang="ko-KR" b="1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marL="342900" indent="-342900" algn="ctr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solidFill>
                    <a:schemeClr val="bg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생일 축하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6807CC-4972-4779-ACB5-D978DD2A541E}"/>
              </a:ext>
            </a:extLst>
          </p:cNvPr>
          <p:cNvGrpSpPr/>
          <p:nvPr/>
        </p:nvGrpSpPr>
        <p:grpSpPr>
          <a:xfrm>
            <a:off x="3440834" y="3357294"/>
            <a:ext cx="2440864" cy="2440864"/>
            <a:chOff x="3474007" y="2262031"/>
            <a:chExt cx="2440864" cy="2440864"/>
          </a:xfrm>
          <a:solidFill>
            <a:srgbClr val="DA92B8"/>
          </a:solidFill>
        </p:grpSpPr>
        <p:sp>
          <p:nvSpPr>
            <p:cNvPr id="26" name="다이아몬드 25"/>
            <p:cNvSpPr/>
            <p:nvPr/>
          </p:nvSpPr>
          <p:spPr>
            <a:xfrm>
              <a:off x="3474007" y="2262031"/>
              <a:ext cx="2440864" cy="244086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55365" y="3213556"/>
              <a:ext cx="20781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2</a:t>
              </a:r>
              <a:r>
                <a:rPr lang="ko-KR" altLang="en-US" b="1" dirty="0">
                  <a:solidFill>
                    <a:schemeClr val="bg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가지 레이아웃 틀</a:t>
              </a:r>
              <a:endParaRPr lang="en-US" altLang="ko-KR" b="1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marL="171450" indent="-171450" algn="ctr"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chemeClr val="bg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편지 </a:t>
              </a:r>
              <a:r>
                <a:rPr lang="en-US" altLang="ko-KR" sz="1100" b="1" dirty="0">
                  <a:solidFill>
                    <a:schemeClr val="bg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+ </a:t>
              </a:r>
              <a:r>
                <a:rPr lang="ko-KR" altLang="en-US" sz="1100" b="1" dirty="0">
                  <a:solidFill>
                    <a:schemeClr val="bg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사진</a:t>
              </a:r>
              <a:endParaRPr lang="en-US" altLang="ko-KR" sz="1100" b="1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pPr marL="171450" indent="-171450" algn="ctr">
                <a:buFont typeface="Wingdings" panose="05000000000000000000" pitchFamily="2" charset="2"/>
                <a:buChar char="§"/>
              </a:pPr>
              <a:r>
                <a:rPr lang="ko-KR" altLang="en-US" sz="1100" b="1" dirty="0">
                  <a:solidFill>
                    <a:schemeClr val="bg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편지</a:t>
              </a: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325799" y="492343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1779" y="653539"/>
            <a:ext cx="16033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앱 주요 기능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507F27-710B-4709-B0E1-A3CFA3EC3B50}"/>
              </a:ext>
            </a:extLst>
          </p:cNvPr>
          <p:cNvGrpSpPr/>
          <p:nvPr/>
        </p:nvGrpSpPr>
        <p:grpSpPr>
          <a:xfrm>
            <a:off x="7745038" y="1966790"/>
            <a:ext cx="2440864" cy="2440864"/>
            <a:chOff x="9324417" y="2262031"/>
            <a:chExt cx="2440864" cy="2440864"/>
          </a:xfrm>
        </p:grpSpPr>
        <p:sp>
          <p:nvSpPr>
            <p:cNvPr id="2" name="다이아몬드 1">
              <a:extLst>
                <a:ext uri="{FF2B5EF4-FFF2-40B4-BE49-F238E27FC236}">
                  <a16:creationId xmlns:a16="http://schemas.microsoft.com/office/drawing/2014/main" id="{3AFBE649-32A0-4845-AC86-0F1853FA2C14}"/>
                </a:ext>
              </a:extLst>
            </p:cNvPr>
            <p:cNvSpPr/>
            <p:nvPr/>
          </p:nvSpPr>
          <p:spPr>
            <a:xfrm>
              <a:off x="9324417" y="2262031"/>
              <a:ext cx="2440864" cy="2440864"/>
            </a:xfrm>
            <a:prstGeom prst="diamond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40AC80-450C-4A8B-BFB2-26E7F811C025}"/>
                </a:ext>
              </a:extLst>
            </p:cNvPr>
            <p:cNvSpPr txBox="1"/>
            <p:nvPr/>
          </p:nvSpPr>
          <p:spPr>
            <a:xfrm>
              <a:off x="9874396" y="3245736"/>
              <a:ext cx="1387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캘린더 기능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D59040-AEA3-4F0B-B055-B4A7F1DF6A0F}"/>
              </a:ext>
            </a:extLst>
          </p:cNvPr>
          <p:cNvGrpSpPr/>
          <p:nvPr/>
        </p:nvGrpSpPr>
        <p:grpSpPr>
          <a:xfrm>
            <a:off x="4875568" y="1953698"/>
            <a:ext cx="2440864" cy="2440864"/>
            <a:chOff x="9324417" y="2262031"/>
            <a:chExt cx="2440864" cy="2440864"/>
          </a:xfrm>
          <a:solidFill>
            <a:srgbClr val="F8BAA1"/>
          </a:solidFill>
        </p:grpSpPr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61D9600F-3F51-478A-9C4E-9E9BAFB3696D}"/>
                </a:ext>
              </a:extLst>
            </p:cNvPr>
            <p:cNvSpPr/>
            <p:nvPr/>
          </p:nvSpPr>
          <p:spPr>
            <a:xfrm>
              <a:off x="9324417" y="2262031"/>
              <a:ext cx="2440864" cy="2440864"/>
            </a:xfrm>
            <a:prstGeom prst="diamond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985D62-D014-4D6F-B9B7-F1508CBF6E3A}"/>
                </a:ext>
              </a:extLst>
            </p:cNvPr>
            <p:cNvSpPr txBox="1"/>
            <p:nvPr/>
          </p:nvSpPr>
          <p:spPr>
            <a:xfrm>
              <a:off x="9851314" y="3266426"/>
              <a:ext cx="1387069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배경음악</a:t>
              </a:r>
              <a:endParaRPr lang="en-US" altLang="ko-KR" b="1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949337-CC9D-44A3-9DB0-EF4582AF3AD0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727789A-5597-44E4-9B42-E8B59B1CED14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07D7A-8813-44DA-B32C-91E2776C5BB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44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325799" y="48515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1779" y="653539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순서도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5DEB0C-4D12-433D-B110-E33E14CC52D8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80FF2C0-CD2E-4D77-817E-8913073310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69B6F4-BA57-4743-AEA6-AB82CDFA69E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753A468-4BDC-4510-97B7-2924FE6FB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1" y="1524348"/>
            <a:ext cx="10843338" cy="394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4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325799" y="485159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1779" y="653539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의사진행코드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5DEB0C-4D12-433D-B110-E33E14CC52D8}"/>
              </a:ext>
            </a:extLst>
          </p:cNvPr>
          <p:cNvGrpSpPr/>
          <p:nvPr/>
        </p:nvGrpSpPr>
        <p:grpSpPr>
          <a:xfrm>
            <a:off x="291779" y="314985"/>
            <a:ext cx="1034020" cy="338554"/>
            <a:chOff x="291779" y="314985"/>
            <a:chExt cx="1034020" cy="338554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80FF2C0-CD2E-4D77-817E-891307331085}"/>
                </a:ext>
              </a:extLst>
            </p:cNvPr>
            <p:cNvCxnSpPr>
              <a:cxnSpLocks/>
            </p:cNvCxnSpPr>
            <p:nvPr/>
          </p:nvCxnSpPr>
          <p:spPr>
            <a:xfrm>
              <a:off x="368486" y="653539"/>
              <a:ext cx="95731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69B6F4-BA57-4743-AEA6-AB82CDFA69E1}"/>
                </a:ext>
              </a:extLst>
            </p:cNvPr>
            <p:cNvSpPr txBox="1"/>
            <p:nvPr/>
          </p:nvSpPr>
          <p:spPr>
            <a:xfrm>
              <a:off x="291779" y="314985"/>
              <a:ext cx="9605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002 </a:t>
              </a:r>
              <a:r>
                <a:rPr lang="ko-KR" altLang="en-US" sz="1600" dirty="0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본론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A4B21C-CF95-4305-9708-26B743112C2C}"/>
              </a:ext>
            </a:extLst>
          </p:cNvPr>
          <p:cNvSpPr txBox="1"/>
          <p:nvPr/>
        </p:nvSpPr>
        <p:spPr>
          <a:xfrm>
            <a:off x="1909934" y="484262"/>
            <a:ext cx="150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EE8D95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결혼 축하</a:t>
            </a:r>
            <a:endParaRPr lang="en-US" altLang="ko-KR" b="1" dirty="0">
              <a:solidFill>
                <a:srgbClr val="EE8D95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EE8D95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생일 축하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EC7088-4FA0-4DEF-B753-A2D5AC3AE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91" y="1342716"/>
            <a:ext cx="5237475" cy="22983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DCD412-4967-4210-8774-1A5630FE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71" y="4074453"/>
            <a:ext cx="5247095" cy="229838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A38677-12F1-454C-856F-2EA61072B6DE}"/>
              </a:ext>
            </a:extLst>
          </p:cNvPr>
          <p:cNvGrpSpPr/>
          <p:nvPr/>
        </p:nvGrpSpPr>
        <p:grpSpPr>
          <a:xfrm>
            <a:off x="6051803" y="1459962"/>
            <a:ext cx="546100" cy="546563"/>
            <a:chOff x="-1803400" y="1892300"/>
            <a:chExt cx="736600" cy="737225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D620410-0140-467D-BBDC-6C04745AD051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5C0ADD9-DC40-4404-88B6-FADF00FF81FA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1ADD15-F418-4F69-98F3-2CCD29E75D81}"/>
              </a:ext>
            </a:extLst>
          </p:cNvPr>
          <p:cNvGrpSpPr/>
          <p:nvPr/>
        </p:nvGrpSpPr>
        <p:grpSpPr>
          <a:xfrm rot="10800000">
            <a:off x="11307256" y="2919265"/>
            <a:ext cx="546100" cy="546563"/>
            <a:chOff x="-1803400" y="1892300"/>
            <a:chExt cx="736600" cy="73722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40AAACF-EEAE-4458-97FC-2E64AF43AD3F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FE66E19-C09D-4261-A908-5D4157997A3F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932EB-E2E9-41F1-AFEC-E4053D8159E3}"/>
              </a:ext>
            </a:extLst>
          </p:cNvPr>
          <p:cNvSpPr txBox="1"/>
          <p:nvPr/>
        </p:nvSpPr>
        <p:spPr>
          <a:xfrm>
            <a:off x="6133506" y="1692383"/>
            <a:ext cx="5523900" cy="165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표지 선택 어댑터</a:t>
            </a:r>
            <a:r>
              <a:rPr lang="en-US" altLang="ko-KR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CLASS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결혼과 생일의 표지를 선택하는 화면에 </a:t>
            </a: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그리드뷰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생성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W_FrameActivity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와 </a:t>
            </a:r>
            <a:r>
              <a:rPr lang="en-US" altLang="ko-KR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B_FrameActivity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에서 주제에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    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맞는 표지 이미지 배열을 선언 후 어댑터 실행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1E54AD3-0727-43BB-BF68-545CD9E5974E}"/>
              </a:ext>
            </a:extLst>
          </p:cNvPr>
          <p:cNvGrpSpPr/>
          <p:nvPr/>
        </p:nvGrpSpPr>
        <p:grpSpPr>
          <a:xfrm>
            <a:off x="6149668" y="4074453"/>
            <a:ext cx="546100" cy="546563"/>
            <a:chOff x="-1803400" y="1892300"/>
            <a:chExt cx="736600" cy="737225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58BF0E9-076D-477B-9DCC-5CC92A089025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A02ED1A-C0E3-450C-918C-300022982740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E5CDFA9-68D8-45F1-944B-CA2B8263BDF3}"/>
              </a:ext>
            </a:extLst>
          </p:cNvPr>
          <p:cNvGrpSpPr/>
          <p:nvPr/>
        </p:nvGrpSpPr>
        <p:grpSpPr>
          <a:xfrm rot="10800000">
            <a:off x="11307256" y="5626188"/>
            <a:ext cx="546100" cy="546563"/>
            <a:chOff x="-1803400" y="1892300"/>
            <a:chExt cx="736600" cy="737225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0ABFB4B-CE91-4479-91D4-4FE523F95886}"/>
                </a:ext>
              </a:extLst>
            </p:cNvPr>
            <p:cNvCxnSpPr/>
            <p:nvPr/>
          </p:nvCxnSpPr>
          <p:spPr>
            <a:xfrm flipH="1">
              <a:off x="-1803400" y="1892300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6CAA310-D164-43B5-846B-3C3EC8465AE3}"/>
                </a:ext>
              </a:extLst>
            </p:cNvPr>
            <p:cNvCxnSpPr/>
            <p:nvPr/>
          </p:nvCxnSpPr>
          <p:spPr>
            <a:xfrm rot="5400000" flipH="1">
              <a:off x="-2171700" y="2261225"/>
              <a:ext cx="736600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1C3B97-AEFB-48CA-94B9-8FAEC319C681}"/>
              </a:ext>
            </a:extLst>
          </p:cNvPr>
          <p:cNvSpPr txBox="1"/>
          <p:nvPr/>
        </p:nvSpPr>
        <p:spPr>
          <a:xfrm>
            <a:off x="6160959" y="4193735"/>
            <a:ext cx="5523900" cy="2072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편지지 선택 어댑터 </a:t>
            </a:r>
            <a:r>
              <a:rPr lang="en-US" altLang="ko-KR" sz="24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CLASS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편지지 프레임을 선택하는 화면에 </a:t>
            </a:r>
            <a:r>
              <a:rPr lang="ko-KR" altLang="en-US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그리드뷰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생성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공동</a:t>
            </a:r>
            <a:r>
              <a:rPr lang="en-US" altLang="ko-KR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L_FrameActivity</a:t>
            </a: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에 주제에 맞는 편지지 프레임 배열을 선언 후 어댑터 실행</a:t>
            </a:r>
            <a:endParaRPr lang="en-US" altLang="ko-KR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앞에서 선택한 표지에 대한 정보를 유지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26DB47-FAF1-48E6-9AD6-16B41039A69B}"/>
              </a:ext>
            </a:extLst>
          </p:cNvPr>
          <p:cNvSpPr/>
          <p:nvPr/>
        </p:nvSpPr>
        <p:spPr>
          <a:xfrm>
            <a:off x="847142" y="4527176"/>
            <a:ext cx="3464882" cy="304800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18B7CC-CFCB-4BDB-A0AF-C73495D2CF67}"/>
              </a:ext>
            </a:extLst>
          </p:cNvPr>
          <p:cNvSpPr/>
          <p:nvPr/>
        </p:nvSpPr>
        <p:spPr>
          <a:xfrm>
            <a:off x="1142332" y="5858523"/>
            <a:ext cx="3464882" cy="304800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985E29-B789-4CB5-B707-7285E8D73935}"/>
              </a:ext>
            </a:extLst>
          </p:cNvPr>
          <p:cNvSpPr txBox="1"/>
          <p:nvPr/>
        </p:nvSpPr>
        <p:spPr>
          <a:xfrm>
            <a:off x="9426613" y="1771975"/>
            <a:ext cx="1789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EA5D8A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ImageAdapter.java</a:t>
            </a:r>
            <a:endParaRPr lang="ko-KR" altLang="en-US" sz="1600" u="sng" dirty="0">
              <a:solidFill>
                <a:srgbClr val="EA5D8A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9438CC-530D-4C46-97F3-ED61945DF263}"/>
              </a:ext>
            </a:extLst>
          </p:cNvPr>
          <p:cNvSpPr txBox="1"/>
          <p:nvPr/>
        </p:nvSpPr>
        <p:spPr>
          <a:xfrm>
            <a:off x="9716885" y="4281135"/>
            <a:ext cx="2018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EA5D8A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L_ImageAdapter.java</a:t>
            </a:r>
            <a:endParaRPr lang="ko-KR" altLang="en-US" sz="1600" u="sng" dirty="0">
              <a:solidFill>
                <a:srgbClr val="EA5D8A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1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1967</TotalTime>
  <Words>729</Words>
  <Application>Microsoft Office PowerPoint</Application>
  <PresentationFormat>와이드스크린</PresentationFormat>
  <Paragraphs>153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아리따-돋움4.0(OTF)-Thin</vt:lpstr>
      <vt:lpstr>나눔스퀘어라운드 Regular</vt:lpstr>
      <vt:lpstr>아리따-돋움4.0(OTF)-SemiBold</vt:lpstr>
      <vt:lpstr>Wingdings</vt:lpstr>
      <vt:lpstr>아리따-돋움4.0(OTF)-Light</vt:lpstr>
      <vt:lpstr>아리따-돋움4.0(OTF)-Bold</vt:lpstr>
      <vt:lpstr>맑은 고딕</vt:lpstr>
      <vt:lpstr>나눔명조</vt:lpstr>
      <vt:lpstr>아리따-돋움4.0(OTF)-Medium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오 수빈</cp:lastModifiedBy>
  <cp:revision>226</cp:revision>
  <dcterms:created xsi:type="dcterms:W3CDTF">2015-01-21T11:35:38Z</dcterms:created>
  <dcterms:modified xsi:type="dcterms:W3CDTF">2020-12-06T11:33:24Z</dcterms:modified>
</cp:coreProperties>
</file>